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5" r:id="rId3"/>
    <p:sldId id="269" r:id="rId4"/>
    <p:sldId id="268" r:id="rId5"/>
    <p:sldId id="274" r:id="rId6"/>
    <p:sldId id="278" r:id="rId7"/>
    <p:sldId id="298" r:id="rId8"/>
    <p:sldId id="270" r:id="rId9"/>
    <p:sldId id="282" r:id="rId10"/>
    <p:sldId id="293" r:id="rId11"/>
    <p:sldId id="299" r:id="rId12"/>
    <p:sldId id="297" r:id="rId13"/>
    <p:sldId id="296" r:id="rId14"/>
    <p:sldId id="294" r:id="rId15"/>
    <p:sldId id="287" r:id="rId16"/>
    <p:sldId id="284" r:id="rId17"/>
    <p:sldId id="285" r:id="rId18"/>
    <p:sldId id="286" r:id="rId19"/>
    <p:sldId id="291" r:id="rId20"/>
    <p:sldId id="288" r:id="rId21"/>
  </p:sldIdLst>
  <p:sldSz cx="9144000" cy="6858000" type="screen4x3"/>
  <p:notesSz cx="6669088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 varScale="1">
        <p:scale>
          <a:sx n="109" d="100"/>
          <a:sy n="109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472" cy="497679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062" y="1"/>
            <a:ext cx="2889472" cy="497679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ED91946F-10F8-4C87-BCE5-F223BF9E618E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546"/>
            <a:ext cx="2889472" cy="497679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062" y="9430546"/>
            <a:ext cx="2889472" cy="497679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709EC2A1-2E5B-4732-AF16-E60CE3AE8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472" cy="497679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062" y="1"/>
            <a:ext cx="2889472" cy="497679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0381C8-DB79-4BB7-A934-EAA68E254506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3" tIns="45277" rIns="90553" bIns="4527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443" y="4778673"/>
            <a:ext cx="5336202" cy="3908525"/>
          </a:xfrm>
          <a:prstGeom prst="rect">
            <a:avLst/>
          </a:prstGeom>
        </p:spPr>
        <p:txBody>
          <a:bodyPr vert="horz" lIns="90553" tIns="45277" rIns="90553" bIns="4527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546"/>
            <a:ext cx="2889472" cy="497679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062" y="9430546"/>
            <a:ext cx="2889472" cy="497679"/>
          </a:xfrm>
          <a:prstGeom prst="rect">
            <a:avLst/>
          </a:prstGeom>
        </p:spPr>
        <p:txBody>
          <a:bodyPr vert="horz" wrap="square" lIns="90553" tIns="45277" rIns="90553" bIns="452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98B12DD-235E-4304-8CC6-C72E071A2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7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632D3D-1558-4B3C-A010-2E1537647BC0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7731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B0F0B-5625-4175-9BA7-40445ABB3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290AF-4A3D-48A1-A0B9-98B94A550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CA04-AE27-4D05-8CBB-CA1EEA8A9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531A-8E13-448E-BFFE-F063CCDF2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FEEA-35BF-4295-B9EE-462B6E899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BE17-B427-4794-B176-E98B95889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E4B2D-1F1B-47F2-AB62-CA1D5DF20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5442-8BA3-44F6-8468-B8D8FDE94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EEFC-2667-4085-872E-75FA92CB1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7B3B-0029-4BF9-8F8C-B4472DB5F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5C80-CC6F-4C05-A0C2-8AB6916E3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573C1-D875-43C9-8D5B-8F3024200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chemcyber.ru</a:t>
            </a:r>
            <a:endParaRPr lang="ru-RU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0B04F78D-FEAB-4778-8F8D-B43ECA931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Рисунок_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717032"/>
            <a:ext cx="8785225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Газохимия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моделирование ХТП»</a:t>
            </a: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570" y="836712"/>
            <a:ext cx="35004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r="71875"/>
          <a:stretch>
            <a:fillRect/>
          </a:stretch>
        </p:blipFill>
        <p:spPr bwMode="auto">
          <a:xfrm>
            <a:off x="5795963" y="806326"/>
            <a:ext cx="23209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1" y="4860032"/>
            <a:ext cx="1836340" cy="182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8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857250"/>
            <a:ext cx="53578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j-lt"/>
                <a:cs typeface="Times New Roman" pitchFamily="18" charset="0"/>
              </a:rPr>
              <a:t>Профиль: </a:t>
            </a:r>
            <a:r>
              <a:rPr lang="ru-RU" sz="3200" dirty="0" err="1">
                <a:latin typeface="+mj-lt"/>
                <a:cs typeface="Times New Roman" pitchFamily="18" charset="0"/>
              </a:rPr>
              <a:t>Газохимия</a:t>
            </a:r>
            <a:r>
              <a:rPr lang="ru-RU" sz="3200" dirty="0">
                <a:latin typeface="+mj-lt"/>
                <a:cs typeface="Times New Roman" pitchFamily="18" charset="0"/>
              </a:rPr>
              <a:t> (БТГ)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1714500"/>
            <a:ext cx="807243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3538" algn="just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Деятельность профиля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Газохимия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направлена на подготовку высококвалифицированных специалистов в области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переработки газа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для ведущих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мировых нефтегазовых компаний.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7" name="Picture 43" descr="C:\Users\Ришат\Documents\Bluetooth Folder\Кафедра\images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1428750" cy="1066800"/>
          </a:xfrm>
          <a:prstGeom prst="rect">
            <a:avLst/>
          </a:prstGeom>
          <a:noFill/>
        </p:spPr>
      </p:pic>
      <p:pic>
        <p:nvPicPr>
          <p:cNvPr id="1068" name="Picture 44" descr="C:\Users\Ришат\Documents\Bluetooth Folder\Кафедра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01008"/>
            <a:ext cx="2088232" cy="1044116"/>
          </a:xfrm>
          <a:prstGeom prst="rect">
            <a:avLst/>
          </a:prstGeom>
          <a:noFill/>
        </p:spPr>
      </p:pic>
      <p:pic>
        <p:nvPicPr>
          <p:cNvPr id="1069" name="Picture 45" descr="C:\Users\Ришат\Documents\Bluetooth Folder\Кафедра\conocophillips_416x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891856"/>
            <a:ext cx="1489472" cy="1489472"/>
          </a:xfrm>
          <a:prstGeom prst="rect">
            <a:avLst/>
          </a:prstGeom>
          <a:noFill/>
        </p:spPr>
      </p:pic>
      <p:pic>
        <p:nvPicPr>
          <p:cNvPr id="1070" name="Picture 46" descr="C:\Users\Ришат\Documents\Bluetooth Folder\Кафедра\images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501008"/>
            <a:ext cx="2624896" cy="1008112"/>
          </a:xfrm>
          <a:prstGeom prst="rect">
            <a:avLst/>
          </a:prstGeom>
          <a:noFill/>
        </p:spPr>
      </p:pic>
      <p:pic>
        <p:nvPicPr>
          <p:cNvPr id="1071" name="Picture 47" descr="C:\Users\Ришат\Documents\Bluetooth Folder\Кафедра\images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869160"/>
            <a:ext cx="1584176" cy="1584176"/>
          </a:xfrm>
          <a:prstGeom prst="rect">
            <a:avLst/>
          </a:prstGeom>
          <a:noFill/>
        </p:spPr>
      </p:pic>
      <p:pic>
        <p:nvPicPr>
          <p:cNvPr id="19" name="Picture 3" descr="C:\Users\User\Desktop\Фото установок\gazpr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013176"/>
            <a:ext cx="2684286" cy="13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8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24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5" name="Прямоугольник 1"/>
          <p:cNvSpPr>
            <a:spLocks noChangeArrowheads="1"/>
          </p:cNvSpPr>
          <p:nvPr/>
        </p:nvSpPr>
        <p:spPr bwMode="auto">
          <a:xfrm>
            <a:off x="358775" y="836712"/>
            <a:ext cx="4645273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r" eaLnBrk="1" hangingPunct="1"/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Нефтегазохимия</a:t>
            </a:r>
          </a:p>
          <a:p>
            <a:pPr indent="449263" algn="ctr" eaLnBrk="1" hangingPunct="1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Нефтегазохимия может стать драйвером российской экономики.</a:t>
            </a:r>
          </a:p>
          <a:p>
            <a:pPr indent="449263" eaLnBrk="1" hangingPunct="1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Газохимия - ключевое направление развития энергохимических технологий XXI века</a:t>
            </a:r>
          </a:p>
          <a:p>
            <a:pPr indent="449263" eaLnBrk="1" hangingPunct="1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Нефтегазохимия характеризуется существенно большей устойчивостью и темпами роста по сравнению с большинством других отраслей, и на данном этапе относится к числу наиболее стратегических с точки зрения экономики России.</a:t>
            </a:r>
          </a:p>
          <a:p>
            <a:pPr indent="449263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chemcyber.ru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553" y="1669041"/>
            <a:ext cx="3959349" cy="350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24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5" name="Прямоугольник 1"/>
          <p:cNvSpPr>
            <a:spLocks noChangeArrowheads="1"/>
          </p:cNvSpPr>
          <p:nvPr/>
        </p:nvSpPr>
        <p:spPr bwMode="auto">
          <a:xfrm>
            <a:off x="358775" y="692696"/>
            <a:ext cx="87852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 eaLnBrk="1" hangingPunct="1"/>
            <a:r>
              <a:rPr lang="ru-RU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Специальные дисциплины, которые изучают в основном на нашей специальности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БТГ:</a:t>
            </a:r>
          </a:p>
          <a:p>
            <a:pPr indent="449263" algn="ctr" eaLnBrk="1" hangingPunct="1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Процессы и аппараты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газопереработки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газохимии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Химическая технология органических веществ на основе газового сырья;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Расчеты технологических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процессов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газопереработки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использованием</a:t>
            </a: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специальных компьютерных программ;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Теоретические основы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газопереработки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Химия С1;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Первичная переработка углеводородных газов;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Кинетика и катализ в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газохимии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Основы технологии переработки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нефти;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Основы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газонефтехимических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процессов 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нанохимии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Промышленный синтез катализаторов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газохимии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Оборудование предприятий газоперерабатывающей отрасли;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Основы проектирования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нефтегазопереработывающих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заводов;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Химия ископаемого и возобновляемого углеродсодержащего сырья;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Современные технологии переработки природного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Ресурсосберегающие технологии в газовой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промышленности.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chemcyber.ru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6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64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5" name="TextBox 2"/>
          <p:cNvSpPr txBox="1">
            <a:spLocks noChangeArrowheads="1"/>
          </p:cNvSpPr>
          <p:nvPr/>
        </p:nvSpPr>
        <p:spPr bwMode="auto">
          <a:xfrm>
            <a:off x="2786063" y="714375"/>
            <a:ext cx="39576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000" b="1"/>
              <a:t>Трудоустройство</a:t>
            </a:r>
          </a:p>
        </p:txBody>
      </p:sp>
      <p:pic>
        <p:nvPicPr>
          <p:cNvPr id="18466" name="Picture 3" descr="C:\Users\User\Desktop\Фото установок\gazp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3206927"/>
            <a:ext cx="3251622" cy="16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4" descr="C:\Users\User\Desktop\Фото установок\sib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554" y="4869160"/>
            <a:ext cx="27352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5" descr="C:\Users\User\Desktop\Фото установок\b1142b0f2b043d76533f1332a1a110cb_displ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714" y="1428751"/>
            <a:ext cx="2571750" cy="17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6" descr="C:\Users\User\Desktop\Фото установок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874116"/>
            <a:ext cx="2736304" cy="16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38" descr="C:\Users\User\Desktop\Фото установок\1367220914foto1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1428751"/>
            <a:ext cx="2558628" cy="17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8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8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857250"/>
            <a:ext cx="5357813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j-lt"/>
                <a:cs typeface="Times New Roman" pitchFamily="18" charset="0"/>
              </a:rPr>
              <a:t>Профиль: Газохимия (БТГ</a:t>
            </a:r>
            <a:r>
              <a:rPr lang="ru-RU" sz="3200" dirty="0" smtClean="0">
                <a:latin typeface="+mj-lt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ru-RU" sz="2500" dirty="0" smtClean="0"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dirty="0" smtClean="0">
                <a:latin typeface="+mj-lt"/>
                <a:cs typeface="Times New Roman" pitchFamily="18" charset="0"/>
              </a:rPr>
              <a:t>Проходные баллы  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12321"/>
              </p:ext>
            </p:extLst>
          </p:nvPr>
        </p:nvGraphicFramePr>
        <p:xfrm>
          <a:off x="899592" y="2211467"/>
          <a:ext cx="7416825" cy="2729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204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Проходные баллы ЕГЭ зачисленных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Средние баллы ЕГЭ зачисленных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контракт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бюджет/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контракт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бюджет/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контракт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волна/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волна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14/10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243/241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255/166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16/10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7978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85427" y="493775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«</a:t>
            </a:r>
            <a:r>
              <a:rPr lang="ru-RU" dirty="0"/>
              <a:t>Газохимия» (БТГ</a:t>
            </a:r>
            <a:r>
              <a:rPr lang="ru-RU" dirty="0" smtClean="0"/>
              <a:t>) первый набор в 2017.</a:t>
            </a:r>
          </a:p>
        </p:txBody>
      </p:sp>
      <p:pic>
        <p:nvPicPr>
          <p:cNvPr id="7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0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8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99592" y="764704"/>
            <a:ext cx="8160568" cy="61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Магистратура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467544" y="1595725"/>
            <a:ext cx="6876113" cy="304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Направление магистратуры: </a:t>
            </a:r>
            <a:r>
              <a:rPr lang="ru-RU" kern="0" dirty="0" err="1" smtClean="0"/>
              <a:t>Энерго</a:t>
            </a:r>
            <a:r>
              <a:rPr lang="ru-RU" kern="0" dirty="0" smtClean="0"/>
              <a:t>- и ресурсосберегающие процессы в химической технологии</a:t>
            </a:r>
          </a:p>
          <a:p>
            <a:r>
              <a:rPr lang="ru-RU" b="1" kern="0" dirty="0" smtClean="0"/>
              <a:t>Специальность:</a:t>
            </a:r>
            <a:r>
              <a:rPr lang="ru-RU" kern="0" dirty="0" smtClean="0"/>
              <a:t> Проектирование и моделирование нефтехимических процессов (МТК31)</a:t>
            </a:r>
          </a:p>
          <a:p>
            <a:r>
              <a:rPr lang="ru-RU" b="1" kern="0" dirty="0" smtClean="0"/>
              <a:t>Специальность:  </a:t>
            </a:r>
            <a:r>
              <a:rPr lang="ru-RU" kern="0" dirty="0" smtClean="0"/>
              <a:t>Газохимия (МТК32)</a:t>
            </a:r>
          </a:p>
          <a:p>
            <a:endParaRPr lang="ru-RU" kern="0" dirty="0" smtClean="0"/>
          </a:p>
          <a:p>
            <a:endParaRPr lang="ru-RU" kern="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035338" y="4854634"/>
            <a:ext cx="2626111" cy="1533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99996"/>
              </p:ext>
            </p:extLst>
          </p:nvPr>
        </p:nvGraphicFramePr>
        <p:xfrm>
          <a:off x="1043608" y="5013176"/>
          <a:ext cx="6342612" cy="1454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524">
                  <a:extLst>
                    <a:ext uri="{9D8B030D-6E8A-4147-A177-3AD203B41FA5}">
                      <a16:colId xmlns:a16="http://schemas.microsoft.com/office/drawing/2014/main" val="3608447172"/>
                    </a:ext>
                  </a:extLst>
                </a:gridCol>
                <a:gridCol w="853398">
                  <a:extLst>
                    <a:ext uri="{9D8B030D-6E8A-4147-A177-3AD203B41FA5}">
                      <a16:colId xmlns:a16="http://schemas.microsoft.com/office/drawing/2014/main" val="954471985"/>
                    </a:ext>
                  </a:extLst>
                </a:gridCol>
                <a:gridCol w="821602">
                  <a:extLst>
                    <a:ext uri="{9D8B030D-6E8A-4147-A177-3AD203B41FA5}">
                      <a16:colId xmlns:a16="http://schemas.microsoft.com/office/drawing/2014/main" val="78493867"/>
                    </a:ext>
                  </a:extLst>
                </a:gridCol>
                <a:gridCol w="1226044">
                  <a:extLst>
                    <a:ext uri="{9D8B030D-6E8A-4147-A177-3AD203B41FA5}">
                      <a16:colId xmlns:a16="http://schemas.microsoft.com/office/drawing/2014/main" val="489516729"/>
                    </a:ext>
                  </a:extLst>
                </a:gridCol>
                <a:gridCol w="1226044">
                  <a:extLst>
                    <a:ext uri="{9D8B030D-6E8A-4147-A177-3AD203B41FA5}">
                      <a16:colId xmlns:a16="http://schemas.microsoft.com/office/drawing/2014/main" val="2131272748"/>
                    </a:ext>
                  </a:extLst>
                </a:gridCol>
              </a:tblGrid>
              <a:tr h="484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Специальность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БТК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БТГ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МТК31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МТК32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178897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Мест бюджет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</a:t>
                      </a:r>
                      <a:r>
                        <a:rPr lang="en-US" sz="2400" dirty="0" smtClean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211357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Мест контракт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</a:t>
                      </a:r>
                      <a:r>
                        <a:rPr lang="en-US" sz="2400" dirty="0" smtClean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1713903"/>
                  </a:ext>
                </a:extLst>
              </a:tr>
            </a:tbl>
          </a:graphicData>
        </a:graphic>
      </p:graphicFrame>
      <p:pic>
        <p:nvPicPr>
          <p:cNvPr id="8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368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2" descr="C:\Users\User\Desktop\Фото установок\Каталитическая установка МСВ, производства компании Vinci Tehnologies, Франц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" descr="C:\Users\User\Desktop\Фото установок\Установка для апробации сверхкритических флюидных технологий в переработке нефтехимического сырья R-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39608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1" name="TextBox 8"/>
          <p:cNvSpPr txBox="1">
            <a:spLocks noChangeArrowheads="1"/>
          </p:cNvSpPr>
          <p:nvPr/>
        </p:nvSpPr>
        <p:spPr bwMode="auto">
          <a:xfrm>
            <a:off x="4644008" y="5373216"/>
            <a:ext cx="44999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Каталитическая установка для </a:t>
            </a:r>
            <a:r>
              <a:rPr lang="ru-RU" dirty="0" smtClean="0">
                <a:latin typeface="+mj-lt"/>
                <a:cs typeface="Times New Roman" pitchFamily="18" charset="0"/>
              </a:rPr>
              <a:t>тестирования основных катализаторов переработки углеводородного сырья (нефтепереработки, нефтехимии, </a:t>
            </a:r>
            <a:r>
              <a:rPr lang="ru-RU" dirty="0" err="1" smtClean="0">
                <a:latin typeface="+mj-lt"/>
                <a:cs typeface="Times New Roman" pitchFamily="18" charset="0"/>
              </a:rPr>
              <a:t>газохимии</a:t>
            </a:r>
            <a:r>
              <a:rPr lang="ru-RU" dirty="0" smtClean="0">
                <a:latin typeface="+mj-lt"/>
                <a:cs typeface="Times New Roman" pitchFamily="18" charset="0"/>
              </a:rPr>
              <a:t>)</a:t>
            </a:r>
            <a:endParaRPr lang="ru-RU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14372" name="TextBox 9"/>
          <p:cNvSpPr txBox="1">
            <a:spLocks noChangeArrowheads="1"/>
          </p:cNvSpPr>
          <p:nvPr/>
        </p:nvSpPr>
        <p:spPr bwMode="auto">
          <a:xfrm>
            <a:off x="0" y="78581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Техническое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оснащение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кафедры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Газохимия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и моделирование химико-технологических процессов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</a:t>
            </a: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пилотные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установки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373" name="TextBox 10"/>
          <p:cNvSpPr txBox="1">
            <a:spLocks noChangeArrowheads="1"/>
          </p:cNvSpPr>
          <p:nvPr/>
        </p:nvSpPr>
        <p:spPr bwMode="auto">
          <a:xfrm>
            <a:off x="251521" y="5373216"/>
            <a:ext cx="42484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  <a:cs typeface="Times New Roman" pitchFamily="18" charset="0"/>
              </a:rPr>
              <a:t>Установка для апробации сверхкритических флюидных технологий в переработке </a:t>
            </a:r>
            <a:r>
              <a:rPr lang="ru-RU" dirty="0" smtClean="0">
                <a:latin typeface="+mj-lt"/>
                <a:cs typeface="Times New Roman" pitchFamily="18" charset="0"/>
              </a:rPr>
              <a:t>углеводородного сырья</a:t>
            </a:r>
            <a:endParaRPr lang="ru-RU" dirty="0"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9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392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57750" y="1285875"/>
            <a:ext cx="4286250" cy="1277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495" indent="18161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itchFamily="18" charset="0"/>
              </a:rPr>
              <a:t>Лабораторная автоматизированная 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itchFamily="18" charset="0"/>
              </a:rPr>
              <a:t>многофункциональная система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itchFamily="18" charset="0"/>
              </a:rPr>
              <a:t>непрерывных проточных реакторов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itchFamily="18" charset="0"/>
              </a:rPr>
              <a:t>CombiFlow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itchFamily="18" charset="0"/>
              </a:rPr>
              <a:t>Wingflow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itchFamily="18" charset="0"/>
              </a:rPr>
              <a:t>, Швейцария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15394" name="Рисунок 13"/>
          <p:cNvPicPr>
            <a:picLocks noChangeAspect="1" noChangeArrowheads="1"/>
          </p:cNvPicPr>
          <p:nvPr/>
        </p:nvPicPr>
        <p:blipFill>
          <a:blip r:embed="rId3" cstate="print"/>
          <a:srcRect l="15866" t="40688" r="14894" b="17033"/>
          <a:stretch>
            <a:fillRect/>
          </a:stretch>
        </p:blipFill>
        <p:spPr bwMode="auto">
          <a:xfrm>
            <a:off x="285750" y="1214438"/>
            <a:ext cx="4786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Рисунок 14" descr="C:\Users\user\Desktop\Докуметы Суркин\ИНХП\ФОТО и прочее\ФОТО и чертежи 1 2 главный\ФОТО ПРИБОРОВ ЦКД\Кабинет 92\DSC026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500438"/>
            <a:ext cx="514191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6" name="Прямоугольник 15"/>
          <p:cNvSpPr>
            <a:spLocks noChangeArrowheads="1"/>
          </p:cNvSpPr>
          <p:nvPr/>
        </p:nvSpPr>
        <p:spPr bwMode="auto">
          <a:xfrm>
            <a:off x="5214938" y="4071938"/>
            <a:ext cx="3714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Комбинированная дистилляционная система для проведения фракционной разгонки при пониженном давлении модель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DIST D</a:t>
            </a:r>
            <a:r>
              <a:rPr lang="ru-RU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-2892/5236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CC</a:t>
            </a:r>
            <a:r>
              <a:rPr lang="ru-RU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ILUDEST, Германия</a:t>
            </a:r>
            <a:endParaRPr lang="ru-RU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8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416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2" descr="C:\Users\User\Desktop\Фото установок\09-12-2016_13-12-59\Синтез Фишера-Тропш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665659"/>
            <a:ext cx="321468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" descr="C:\Users\User\Desktop\Фото установок\09-12-2016_13-12-59\Оргсинтез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72020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313" y="742950"/>
            <a:ext cx="89296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err="1">
                <a:latin typeface="+mj-lt"/>
                <a:cs typeface="Times New Roman" pitchFamily="18" charset="0"/>
              </a:rPr>
              <a:t>Пилотные</a:t>
            </a:r>
            <a:r>
              <a:rPr lang="ru-RU" dirty="0">
                <a:latin typeface="+mj-lt"/>
                <a:cs typeface="Times New Roman" pitchFamily="18" charset="0"/>
              </a:rPr>
              <a:t> установки для переработки </a:t>
            </a:r>
            <a:r>
              <a:rPr lang="ru-RU" dirty="0" smtClean="0">
                <a:latin typeface="+mj-lt"/>
                <a:cs typeface="Times New Roman" pitchFamily="18" charset="0"/>
              </a:rPr>
              <a:t>углеводородного сырья в широком диапазоне температур и давлений </a:t>
            </a:r>
          </a:p>
          <a:p>
            <a:pPr algn="ctr"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(моделирование всех!!! процессов нефтегазохимии)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16420" name="Picture 4" descr="C:\Users\User\Desktop\Фото установок\09-12-2016_13-12-59\Пиролиз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4257948"/>
            <a:ext cx="321468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Picture 5" descr="C:\Users\User\Desktop\Фото установок\09-12-2016_13-12-59\Переработка ЛУС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4275981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440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1" y="-15826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2" descr="C:\Users\User\Desktop\Фото установок\ГХМ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5542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3" descr="C:\Users\User\Desktop\Фото установок\Инфракрасный спектрометр с преобразованием Фурье IRAffinity-1, производитель SНIMADZU, Япо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5291" y="4070350"/>
            <a:ext cx="4357688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4" descr="C:\Users\User\Desktop\Фото установок\DSC090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0" y="1340768"/>
            <a:ext cx="33083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5" descr="C:\Users\User\Desktop\Фото установок\Атомно-абсорбционный спектрометр АА-7000, производитель фирма «Shimadzu»,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0079" y="4219627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6" descr="C:\Users\User\Desktop\Фото установок\DSC0904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132856"/>
            <a:ext cx="4600575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8750" y="714375"/>
            <a:ext cx="6743650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latin typeface="+mj-lt"/>
              </a:rPr>
              <a:t>Аналитическое обеспечение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atin typeface="+mj-lt"/>
              </a:rPr>
              <a:t>физико-химических </a:t>
            </a:r>
            <a:r>
              <a:rPr lang="ru-RU" sz="2400" dirty="0" smtClean="0">
                <a:latin typeface="+mj-lt"/>
              </a:rPr>
              <a:t>методов исследований</a:t>
            </a:r>
            <a:endParaRPr lang="ru-RU" sz="2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404" y="3639919"/>
            <a:ext cx="249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Г</a:t>
            </a:r>
            <a:r>
              <a:rPr lang="ru-RU" sz="1200" dirty="0" smtClean="0">
                <a:latin typeface="+mj-lt"/>
              </a:rPr>
              <a:t>азовый хромато-масс-спектрометр, </a:t>
            </a:r>
            <a:r>
              <a:rPr lang="ru-RU" sz="1200" dirty="0" err="1"/>
              <a:t>Sнimadzu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Япония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54494" y="5033744"/>
            <a:ext cx="29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latin typeface="+mj-lt"/>
              </a:rPr>
              <a:t>Энергодисперционный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рентгенофлуоресцентный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спектрометр, </a:t>
            </a:r>
            <a:r>
              <a:rPr lang="ru-RU" sz="1200" dirty="0" err="1"/>
              <a:t>Sнimadzu</a:t>
            </a:r>
            <a:r>
              <a:rPr lang="ru-RU" sz="1200" dirty="0" smtClean="0">
                <a:latin typeface="+mj-lt"/>
              </a:rPr>
              <a:t>  </a:t>
            </a:r>
            <a:r>
              <a:rPr lang="ru-RU" sz="1200" dirty="0">
                <a:latin typeface="+mj-lt"/>
              </a:rPr>
              <a:t>Япония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3839493"/>
            <a:ext cx="262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latin typeface="+mj-lt"/>
              </a:rPr>
              <a:t>Я</a:t>
            </a:r>
            <a:r>
              <a:rPr lang="ru-RU" sz="1200" dirty="0" err="1" smtClean="0">
                <a:latin typeface="+mj-lt"/>
              </a:rPr>
              <a:t>мр</a:t>
            </a:r>
            <a:r>
              <a:rPr lang="ru-RU" sz="1200" dirty="0" smtClean="0">
                <a:latin typeface="+mj-lt"/>
              </a:rPr>
              <a:t>-спектрометр </a:t>
            </a:r>
            <a:r>
              <a:rPr lang="ru-RU" sz="1200" dirty="0" err="1" smtClean="0">
                <a:latin typeface="+mj-lt"/>
              </a:rPr>
              <a:t>fourier</a:t>
            </a:r>
            <a:r>
              <a:rPr lang="ru-RU" sz="1200" dirty="0" smtClean="0">
                <a:latin typeface="+mj-lt"/>
              </a:rPr>
              <a:t> 300 MHZ, BRUKER </a:t>
            </a:r>
            <a:r>
              <a:rPr lang="ru-RU" sz="1200" dirty="0">
                <a:latin typeface="+mj-lt"/>
              </a:rPr>
              <a:t>Германия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3249" y="6112350"/>
            <a:ext cx="2327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Инфракрасный спектрометр с преобразованием Фурье </a:t>
            </a:r>
            <a:r>
              <a:rPr lang="ru-RU" sz="1200" dirty="0" smtClean="0">
                <a:latin typeface="+mj-lt"/>
              </a:rPr>
              <a:t>IRAffinity-1,Sнimadzu </a:t>
            </a:r>
            <a:r>
              <a:rPr lang="ru-RU" sz="1200" dirty="0">
                <a:latin typeface="+mj-lt"/>
              </a:rPr>
              <a:t>Япония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6258721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Атомно-абсорбционный спектрометр АА-7000</a:t>
            </a:r>
            <a:r>
              <a:rPr lang="ru-RU" sz="1200" dirty="0" smtClean="0">
                <a:latin typeface="+mj-lt"/>
              </a:rPr>
              <a:t>,«</a:t>
            </a:r>
            <a:r>
              <a:rPr lang="ru-RU" sz="1200" dirty="0">
                <a:latin typeface="+mj-lt"/>
              </a:rPr>
              <a:t>Shimadzu», Япония</a:t>
            </a:r>
          </a:p>
        </p:txBody>
      </p:sp>
      <p:pic>
        <p:nvPicPr>
          <p:cNvPr id="15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76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chemcyber.ru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71428" y="1657563"/>
            <a:ext cx="6696744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Зав. кафедрой ГМХТП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Научный руководитель института-Заместитель директора ГУП «Институт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нефтехимпереработки</a:t>
            </a:r>
            <a:r>
              <a:rPr lang="ru-RU" dirty="0">
                <a:latin typeface="Arial" pitchFamily="34" charset="0"/>
                <a:cs typeface="Arial" pitchFamily="34" charset="0"/>
              </a:rPr>
              <a:t> РБ»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Д.т.н.,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профессор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ТЕЛЯШЕВ ЭЛЬШАД ГУМЕРОВИЧ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Зам. зав. кафедры ГМХТП 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Зав. базовой кафедры «Газохимия» 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Зав. отделом газохимии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ГУП «Институт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нефтехимпереработки</a:t>
            </a:r>
            <a:r>
              <a:rPr lang="ru-RU" dirty="0">
                <a:latin typeface="Arial" pitchFamily="34" charset="0"/>
                <a:cs typeface="Arial" pitchFamily="34" charset="0"/>
              </a:rPr>
              <a:t> РБ»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.т.н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ШИРИЯЗДАНОВ РИШАТ РИФКАТОВИЧ</a:t>
            </a:r>
          </a:p>
        </p:txBody>
      </p:sp>
      <p:pic>
        <p:nvPicPr>
          <p:cNvPr id="8" name="Изображение 6" descr="Снимок экрана 2017-02-03 в 20.26.2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5625"/>
          <a:stretch/>
        </p:blipFill>
        <p:spPr>
          <a:xfrm>
            <a:off x="769337" y="3356992"/>
            <a:ext cx="1431943" cy="1428637"/>
          </a:xfrm>
          <a:prstGeom prst="ellipse">
            <a:avLst/>
          </a:prstGeom>
          <a:ln>
            <a:noFill/>
          </a:ln>
        </p:spPr>
      </p:pic>
      <p:pic>
        <p:nvPicPr>
          <p:cNvPr id="9" name="Изображение 2" descr="Папа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12505" r="21817" b="49666"/>
          <a:stretch/>
        </p:blipFill>
        <p:spPr>
          <a:xfrm>
            <a:off x="827584" y="1556792"/>
            <a:ext cx="1373696" cy="1382608"/>
          </a:xfrm>
          <a:prstGeom prst="ellipse">
            <a:avLst/>
          </a:prstGeom>
          <a:ln>
            <a:noFill/>
          </a:ln>
        </p:spPr>
      </p:pic>
      <p:pic>
        <p:nvPicPr>
          <p:cNvPr id="10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3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88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9" name="Прямоугольник 16"/>
          <p:cNvSpPr>
            <a:spLocks noChangeArrowheads="1"/>
          </p:cNvSpPr>
          <p:nvPr/>
        </p:nvSpPr>
        <p:spPr bwMode="auto">
          <a:xfrm>
            <a:off x="2484438" y="981075"/>
            <a:ext cx="40036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внимание !</a:t>
            </a:r>
            <a:endParaRPr lang="ru-RU" sz="30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26" y="476672"/>
            <a:ext cx="13684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43808" y="5797386"/>
            <a:ext cx="3344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 Black"/>
                <a:cs typeface="Arial Black"/>
              </a:rPr>
              <a:t>WWW.CHEMCYBER.RU</a:t>
            </a:r>
            <a:endParaRPr lang="ru-RU" sz="2000" dirty="0">
              <a:latin typeface="Arial Black"/>
              <a:cs typeface="Arial Black"/>
            </a:endParaRPr>
          </a:p>
        </p:txBody>
      </p:sp>
      <p:pic>
        <p:nvPicPr>
          <p:cNvPr id="10" name="Изображение 4" descr="static_qr_code_without_log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6"/>
          <a:stretch/>
        </p:blipFill>
        <p:spPr>
          <a:xfrm>
            <a:off x="2339752" y="1836946"/>
            <a:ext cx="4248472" cy="380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76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7" name="Прямоугольник 2"/>
          <p:cNvSpPr>
            <a:spLocks noChangeArrowheads="1"/>
          </p:cNvSpPr>
          <p:nvPr/>
        </p:nvSpPr>
        <p:spPr bwMode="auto">
          <a:xfrm>
            <a:off x="611560" y="1052737"/>
            <a:ext cx="79565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400" dirty="0">
                <a:latin typeface="Arial" pitchFamily="34" charset="0"/>
                <a:cs typeface="Arial" pitchFamily="34" charset="0"/>
              </a:rPr>
              <a:t>Кафедра "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Газохимия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и моделирования химико-технологических процессов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" позволяет получить качественное базовое образование, сочетающее знания по химической технологии, математическому моделированию и информационным технологиям !</a:t>
            </a:r>
          </a:p>
          <a:p>
            <a:pPr algn="just" eaLnBrk="1" hangingPunct="1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ru-RU" sz="2400" dirty="0">
                <a:latin typeface="Arial" pitchFamily="34" charset="0"/>
                <a:cs typeface="Arial" pitchFamily="34" charset="0"/>
              </a:rPr>
              <a:t>Направление: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Энерго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и ресурсосберегающие процессы в химической технологии, нефтехимии и биотехнологии</a:t>
            </a:r>
          </a:p>
          <a:p>
            <a:pPr algn="just" eaLnBrk="1" hangingPunct="1"/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Профиль: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процессы химических производств и химическая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кибернетика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Газохимия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chemcyber.ru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24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5" name="Прямоугольник 1"/>
          <p:cNvSpPr>
            <a:spLocks noChangeArrowheads="1"/>
          </p:cNvSpPr>
          <p:nvPr/>
        </p:nvSpPr>
        <p:spPr bwMode="auto">
          <a:xfrm>
            <a:off x="179512" y="692696"/>
            <a:ext cx="87852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ctr" eaLnBrk="1" hangingPunct="1"/>
            <a:r>
              <a:rPr lang="ru-RU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Специальные дисциплины, которые изучают в основном на нашей специальности БТК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49263" algn="ctr" eaLnBrk="1" hangingPunct="1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Математические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 в инженерных расчетах;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Вычислительная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новых информационных технологий в отрасли;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энерго-и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ресурсосберегающих процессов в химической технологии, нефтехимии и биотехнологии;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представления о нефтяных дисперсных системах;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Системный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 процессов химической технологии;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кибернетики химико-технологических процессов;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математического моделирования химико-технологических систем;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Математическое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моделирование химико-технологических процессов;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Искусственный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интеллект и экспертные системы;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Теоретические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энерго-и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ресурсосбережения в химической технологии;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Макрокинетика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химических процессов;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расчетов процессов и аппаратов химической технологии;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сертификация продуктов нефтепереработки 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нефтехимии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chemcyber.ru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200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2" descr="http://sitebuilder2.hostland.ru/sites/bd/bdc54c35b064029a0aadcbad3a7954ad/attachments/Image/rectif1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302" y="1650616"/>
            <a:ext cx="1905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>
          <a:xfrm>
            <a:off x="3812679" y="2138078"/>
            <a:ext cx="977900" cy="48418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203" name="Picture 4" descr="http://sitebuilder2.hostland.ru/sites/bd/bdc54c35b064029a0aadcbad3a7954ad/attachments/Image/grafik-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092" y="1795178"/>
            <a:ext cx="1905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6180138" y="3213100"/>
            <a:ext cx="484187" cy="97948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205" name="Picture 6" descr="http://chemcyber.ru/attachments/Image/IDP-Heat-Exch-1.jpg?template=gener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872" y="2764446"/>
            <a:ext cx="190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8" descr="http://chemcyber.ru/attachments/Image/sim1.png?template=gener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1788" y="4397375"/>
            <a:ext cx="28829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10800000">
            <a:off x="3492500" y="5013325"/>
            <a:ext cx="977900" cy="4841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208" name="Picture 10" descr="http://chemcyber.ru/attachments/Header/published_image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4292600"/>
            <a:ext cx="201136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9" name="TextBox 4"/>
          <p:cNvSpPr txBox="1">
            <a:spLocks noChangeArrowheads="1"/>
          </p:cNvSpPr>
          <p:nvPr/>
        </p:nvSpPr>
        <p:spPr bwMode="auto">
          <a:xfrm>
            <a:off x="1907704" y="764704"/>
            <a:ext cx="6016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000" b="1" dirty="0"/>
              <a:t>Безбумажные технологии</a:t>
            </a:r>
          </a:p>
        </p:txBody>
      </p:sp>
      <p:sp>
        <p:nvSpPr>
          <p:cNvPr id="1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chemcyber.ru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20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1" name="Прямоугольник 3"/>
          <p:cNvSpPr>
            <a:spLocks noChangeArrowheads="1"/>
          </p:cNvSpPr>
          <p:nvPr/>
        </p:nvSpPr>
        <p:spPr bwMode="auto">
          <a:xfrm>
            <a:off x="395537" y="1052736"/>
            <a:ext cx="842493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ctr" eaLnBrk="1" hangingPunct="1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Студенты используют различные программные продукты при обучении: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1" hangingPunct="1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офисные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Access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indent="449263"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программирование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(Паскаль,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Delphi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Python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САПР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(компас и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автокад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ANSYS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математические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MathCAD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Maple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Maqsima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indent="449263" algn="just" eaLnBrk="1" hangingPunct="1"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специализированые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Unisim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Design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(HYSYS)), SCADA.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22" name="Picture 2" descr="http://chemcyber.ru/attachments/Image/computations1.jp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4071938"/>
            <a:ext cx="4365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chemcyber.ru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200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chemcyber.ru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85800" y="47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000" b="1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Основные тренды в будущем</a:t>
            </a:r>
          </a:p>
        </p:txBody>
      </p:sp>
      <p:pic>
        <p:nvPicPr>
          <p:cNvPr id="18" name="Picture 5" descr="http://earth-chronicles.ru/Publications_2/40/10/1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56372"/>
            <a:ext cx="3760787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567273" y="1560341"/>
            <a:ext cx="64008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kern="0" dirty="0" smtClean="0"/>
              <a:t>Скорость вычислений</a:t>
            </a:r>
          </a:p>
          <a:p>
            <a:pPr eaLnBrk="1" hangingPunct="1">
              <a:defRPr/>
            </a:pPr>
            <a:r>
              <a:rPr lang="ru-RU" kern="0" dirty="0" smtClean="0"/>
              <a:t>Цифровой двойник</a:t>
            </a:r>
          </a:p>
          <a:p>
            <a:pPr eaLnBrk="1" hangingPunct="1">
              <a:defRPr/>
            </a:pPr>
            <a:r>
              <a:rPr lang="ru-RU" kern="0" dirty="0" smtClean="0"/>
              <a:t>Дополненная реальность (AR), виртуальная реальность (VR) и смешанная реальность</a:t>
            </a:r>
          </a:p>
          <a:p>
            <a:pPr eaLnBrk="1" hangingPunct="1">
              <a:defRPr/>
            </a:pPr>
            <a:r>
              <a:rPr lang="en-US" kern="0" dirty="0" err="1" smtClean="0"/>
              <a:t>IoT</a:t>
            </a:r>
            <a:endParaRPr lang="ru-RU" kern="0" dirty="0" smtClean="0"/>
          </a:p>
          <a:p>
            <a:pPr eaLnBrk="1" hangingPunct="1">
              <a:defRPr/>
            </a:pPr>
            <a:r>
              <a:rPr lang="en-US" kern="0" dirty="0" err="1" smtClean="0"/>
              <a:t>BigData</a:t>
            </a:r>
            <a:endParaRPr lang="ru-RU" kern="0" dirty="0" smtClean="0"/>
          </a:p>
          <a:p>
            <a:pPr eaLnBrk="1" hangingPunct="1">
              <a:defRPr/>
            </a:pPr>
            <a:r>
              <a:rPr lang="ru-RU" kern="0" dirty="0" smtClean="0"/>
              <a:t>МО и ИИ / роботизация </a:t>
            </a:r>
          </a:p>
          <a:p>
            <a:pPr eaLnBrk="1" hangingPunct="1">
              <a:defRPr/>
            </a:pP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2408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96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750" y="1989138"/>
            <a:ext cx="7920038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Выпускники кафедры работают на предприятиях ТЭК: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ОАО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«Уфанефтехим»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ОАО «УНПЗ»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ОАО «НУНПЗ»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ОАО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Полиэф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ОАО «Уфаоргсинтез»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ГУП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Башгипронефтехим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ГУП «Институт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нефтехимпереработки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РБ»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ОАО «АК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Транснефть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др.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0215" eaLnBrk="1" hangingPunct="1"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1298" name="TextBox 2"/>
          <p:cNvSpPr txBox="1">
            <a:spLocks noChangeArrowheads="1"/>
          </p:cNvSpPr>
          <p:nvPr/>
        </p:nvSpPr>
        <p:spPr bwMode="auto">
          <a:xfrm>
            <a:off x="2738438" y="920750"/>
            <a:ext cx="39576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000" b="1"/>
              <a:t>Трудоустройство</a:t>
            </a:r>
          </a:p>
        </p:txBody>
      </p:sp>
      <p:pic>
        <p:nvPicPr>
          <p:cNvPr id="11299" name="Picture 2" descr="http://chemcyber.ru/attachments/Image/ref4.jp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31369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chemcyber.ru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370013" y="1827213"/>
          <a:ext cx="357981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48" name="Picture 3" descr="Рисунок_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001"/>
            <a:ext cx="9144000" cy="69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chemcyber.ru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01539"/>
              </p:ext>
            </p:extLst>
          </p:nvPr>
        </p:nvGraphicFramePr>
        <p:xfrm>
          <a:off x="971600" y="2061845"/>
          <a:ext cx="7416825" cy="3638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204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Проходные баллы ЕГЭ зачисленных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Средние баллы ЕГЭ зачисленных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контракт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бюджет/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контракт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бюджет/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контракт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волна/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волна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176/141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195/150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200/144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209/174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216/203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223/187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14/10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228/186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2018</a:t>
                      </a:r>
                      <a:endParaRPr lang="ru-RU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12/10</a:t>
                      </a:r>
                      <a:endParaRPr lang="ru-RU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211</a:t>
                      </a:r>
                      <a:endParaRPr lang="ru-RU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170</a:t>
                      </a:r>
                      <a:endParaRPr lang="ru-RU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 / 178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620688"/>
            <a:ext cx="84249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atin typeface="+mj-lt"/>
                <a:cs typeface="Times New Roman" pitchFamily="18" charset="0"/>
              </a:rPr>
              <a:t>Профиль: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Основные процессы химических производств и химическая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кибернетика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latin typeface="+mj-lt"/>
                <a:cs typeface="Times New Roman" pitchFamily="18" charset="0"/>
              </a:rPr>
              <a:t>(</a:t>
            </a:r>
            <a:r>
              <a:rPr lang="ru-RU" sz="2800" dirty="0" smtClean="0">
                <a:latin typeface="+mj-lt"/>
                <a:cs typeface="Times New Roman" pitchFamily="18" charset="0"/>
              </a:rPr>
              <a:t>БТК)</a:t>
            </a:r>
          </a:p>
          <a:p>
            <a:pPr algn="ctr">
              <a:defRPr/>
            </a:pPr>
            <a:r>
              <a:rPr lang="ru-RU" sz="2500" dirty="0" smtClean="0">
                <a:latin typeface="+mj-lt"/>
                <a:cs typeface="Times New Roman" pitchFamily="18" charset="0"/>
              </a:rPr>
              <a:t>Проходные баллы  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Picture 2" descr="C:\Users\Ришат\Documents\Bluetooth Folder\v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38085"/>
            <a:ext cx="713520" cy="7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1301</TotalTime>
  <Words>558</Words>
  <Application>Microsoft Office PowerPoint</Application>
  <PresentationFormat>Экран (4:3)</PresentationFormat>
  <Paragraphs>202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Verdana</vt:lpstr>
      <vt:lpstr>Wingdings</vt:lpstr>
      <vt:lpstr>Затмение</vt:lpstr>
      <vt:lpstr>Кафедра  «Газохимия и моделирование ХТП»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угнту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 «Технология нефти и газа»</dc:title>
  <dc:creator>1-557</dc:creator>
  <cp:lastModifiedBy>Пользователь</cp:lastModifiedBy>
  <cp:revision>153</cp:revision>
  <cp:lastPrinted>2017-09-26T03:51:52Z</cp:lastPrinted>
  <dcterms:created xsi:type="dcterms:W3CDTF">2011-04-04T07:43:22Z</dcterms:created>
  <dcterms:modified xsi:type="dcterms:W3CDTF">2019-02-19T10:48:12Z</dcterms:modified>
</cp:coreProperties>
</file>